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0" autoAdjust="0"/>
    <p:restoredTop sz="94641" autoAdjust="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ivprave.ru/prava/obrazovani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ivprave.ru/prava/semeinoe/zaregistrirovat-rebenka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ivprave.ru/prava/obrazovanie/pmpk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902389617?marker=A980NK" TargetMode="External"/><Relationship Id="rId2" Type="http://schemas.openxmlformats.org/officeDocument/2006/relationships/hyperlink" Target="https://docs.cntd.ru/document/56569739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cntd.ru/document/351746632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902389617?marker=A8I0N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hlinkClick r:id="rId2"/>
              </a:rPr>
              <a:t>ОБРАЗОВАНИЕ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Все про зачисление ребенка в первый класс в 2023 году: действующие правила, сроки, перечень документов, льготники и прочие нюансы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333766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shkol_nik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852936"/>
            <a:ext cx="5407248" cy="47475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6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Первоочередным правом зачисления обладают дети: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7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sz="3300" dirty="0" smtClean="0"/>
              <a:t>сотрудников полиции (в том числе, погибших и уволенных по состоянию здоровья);</a:t>
            </a:r>
          </a:p>
          <a:p>
            <a:r>
              <a:rPr lang="ru-RU" sz="3300" dirty="0" smtClean="0"/>
              <a:t>находящиеся на иждивении сотрудника полиции; </a:t>
            </a:r>
          </a:p>
          <a:p>
            <a:r>
              <a:rPr lang="ru-RU" sz="3300" dirty="0" smtClean="0"/>
              <a:t>сотрудников ОВД; </a:t>
            </a:r>
          </a:p>
          <a:p>
            <a:r>
              <a:rPr lang="ru-RU" sz="3300" dirty="0" smtClean="0"/>
              <a:t>сотрудников ФСИН, МЧС, ГНК, ФТС (в том числе, погибших);</a:t>
            </a:r>
          </a:p>
          <a:p>
            <a:r>
              <a:rPr lang="ru-RU" sz="3300" dirty="0" smtClean="0"/>
              <a:t>военнослужащих по месту проживания семей. </a:t>
            </a:r>
          </a:p>
          <a:p>
            <a:pPr>
              <a:buNone/>
            </a:pPr>
            <a:r>
              <a:rPr lang="ru-RU" sz="3300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9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5536" y="620688"/>
            <a:ext cx="8424936" cy="597666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39552" y="287637"/>
            <a:ext cx="7488832" cy="691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6960" tIns="45720" rIns="228528" bIns="6728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Roboto"/>
                <a:cs typeface="Roboto"/>
              </a:rPr>
              <a:t>Преимущественное право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Roboto"/>
                <a:cs typeface="Roboto"/>
              </a:rPr>
              <a:t>имеют дети, чьи братья/сестры уже посещают эту школу. Отказать ребенку в зачислении в школу, если туда ходит брат или сестра теперь не вправе. Данная правовая норма существенно упрощает жизнь с двумя и более детьми.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Roboto"/>
                <a:cs typeface="Roboto"/>
              </a:rPr>
              <a:t>Родителям больше не придется водить детей в разные школы, как это случалось раннее, но есть одно дополнительное условие: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Roboto"/>
                <a:cs typeface="Roboto"/>
              </a:rPr>
              <a:t>дети должны жить в одной семье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Roboto"/>
                <a:cs typeface="Roboto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Roboto"/>
                <a:cs typeface="Roboto"/>
              </a:rPr>
            </a:b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Roboto"/>
                <a:cs typeface="Roboto"/>
              </a:rPr>
              <a:t>Даже если у брата и сестры разные фамилии, это никак не влияет на преимущественное право зачисления. В новой редакции приказа подчеркивается, что льготой могут воспользоваться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Roboto"/>
                <a:cs typeface="Roboto"/>
              </a:rPr>
              <a:t>как полнородные, так и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ea typeface="Roboto"/>
                <a:cs typeface="Roboto"/>
              </a:rPr>
              <a:t>неполнородные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Roboto"/>
                <a:cs typeface="Roboto"/>
              </a:rPr>
              <a:t> братья и сестры.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Roboto"/>
                <a:cs typeface="Roboto"/>
              </a:rPr>
              <a:t>Внеочередным правом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Roboto"/>
                <a:cs typeface="Roboto"/>
              </a:rPr>
              <a:t>обладают дети прокуроров, судей и следователей —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ea typeface="Roboto"/>
                <a:cs typeface="Roboto"/>
              </a:rPr>
              <a:t>распространяется только на школы с интернатами.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111111"/>
              </a:solidFill>
              <a:ea typeface="Roboto"/>
              <a:cs typeface="Robot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ea typeface="Roboto"/>
              <a:cs typeface="Robot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5229200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внеочередным правом на зачисление в школу наделены дети мобилизованных военнослужащих и участников СВО.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4" name="image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663" y="1027113"/>
            <a:ext cx="142875" cy="228600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54038" y="475734"/>
            <a:ext cx="7546354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Roboto"/>
                <a:cs typeface="Roboto"/>
              </a:rPr>
              <a:t>Если у ребенка есть льготы, это не значит, что он может передать заявление в любую школу и детей с близлежащих районов не зачислят из-за наполнения классов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Roboto"/>
                <a:cs typeface="Roboto"/>
              </a:rPr>
              <a:t>первоочередниками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Roboto"/>
                <a:cs typeface="Roboto"/>
              </a:rPr>
              <a:t>. Дети с льготами имеют первоочередное право зачисления в школу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Roboto"/>
                <a:cs typeface="Roboto"/>
              </a:rPr>
              <a:t>только по месту жительства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Roboto"/>
                <a:cs typeface="Roboto"/>
              </a:rPr>
              <a:t>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7704856" cy="1385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Список </a:t>
            </a:r>
            <a:r>
              <a:rPr lang="ru-RU" sz="3600" dirty="0" err="1" smtClean="0"/>
              <a:t>документов,которые</a:t>
            </a:r>
            <a:r>
              <a:rPr lang="ru-RU" sz="3600" dirty="0" smtClean="0"/>
              <a:t> нужны для зачисления в школу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2204864"/>
            <a:ext cx="7776864" cy="4536504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3400" dirty="0" smtClean="0"/>
              <a:t>Паспорт родителя;</a:t>
            </a:r>
          </a:p>
          <a:p>
            <a:pPr algn="just"/>
            <a:r>
              <a:rPr lang="ru-RU" sz="3400" dirty="0" smtClean="0"/>
              <a:t> </a:t>
            </a:r>
          </a:p>
          <a:p>
            <a:pPr algn="just"/>
            <a:r>
              <a:rPr lang="ru-RU" sz="3400" dirty="0" smtClean="0"/>
              <a:t>Свидетельство о рождении ребенка </a:t>
            </a:r>
          </a:p>
          <a:p>
            <a:pPr algn="just"/>
            <a:r>
              <a:rPr lang="ru-RU" sz="3400" dirty="0" smtClean="0"/>
              <a:t>Документ, подтверждающий регистрацию ребенка по месту жительства или по месту пребывания (если ребенок проживает на закрепленной территории). Это свидетельство о регистрации по месту жительства: для зачисления в школу подойдет как постоянная, так и временная регистрация</a:t>
            </a:r>
          </a:p>
          <a:p>
            <a:pPr algn="just"/>
            <a:r>
              <a:rPr lang="ru-RU" sz="3400" dirty="0" smtClean="0"/>
              <a:t>Справка о составе семьи</a:t>
            </a:r>
          </a:p>
          <a:p>
            <a:pPr algn="just"/>
            <a:r>
              <a:rPr lang="ru-RU" sz="3400" dirty="0" smtClean="0"/>
              <a:t>Медицинская карта</a:t>
            </a:r>
          </a:p>
          <a:p>
            <a:pPr algn="just"/>
            <a:r>
              <a:rPr lang="ru-RU" sz="3400" dirty="0" smtClean="0"/>
              <a:t>3 цветные фотографии</a:t>
            </a:r>
          </a:p>
          <a:p>
            <a:pPr algn="just"/>
            <a:r>
              <a:rPr lang="ru-RU" sz="3400" dirty="0" smtClean="0"/>
              <a:t>Справка о составе семьи</a:t>
            </a:r>
          </a:p>
          <a:p>
            <a:pPr algn="just"/>
            <a:r>
              <a:rPr lang="ru-RU" sz="3400" dirty="0" smtClean="0"/>
              <a:t>Копия медицинского полиса</a:t>
            </a:r>
          </a:p>
          <a:p>
            <a:pPr algn="just"/>
            <a:r>
              <a:rPr lang="ru-RU" sz="3400" dirty="0" smtClean="0"/>
              <a:t>Копия страхового свидетельства</a:t>
            </a:r>
          </a:p>
          <a:p>
            <a:pPr algn="just"/>
            <a:endParaRPr lang="ru-RU" dirty="0" smtClean="0"/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0" y="549275"/>
            <a:ext cx="7416800" cy="165576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При подаче заявления через </a:t>
            </a:r>
            <a:r>
              <a:rPr lang="ru-RU" dirty="0" err="1" smtClean="0"/>
              <a:t>госуслуги</a:t>
            </a:r>
            <a:r>
              <a:rPr lang="ru-RU" dirty="0" smtClean="0"/>
              <a:t> школа не вправе требовать оригиналы и копии документов за исключением подтверждающих льготы сведений.</a:t>
            </a:r>
          </a:p>
          <a:p>
            <a:pPr algn="just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136338"/>
            <a:ext cx="74888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Документы для зачисления в 1 класс стоит подготовить заблаговременно. Наиболее длительной является подготовка </a:t>
            </a:r>
            <a:r>
              <a:rPr lang="ru-RU" sz="2400" dirty="0" smtClean="0">
                <a:hlinkClick r:id="rId2"/>
              </a:rPr>
              <a:t>свидетельства о регистрации ребенка</a:t>
            </a:r>
            <a:r>
              <a:rPr lang="ru-RU" sz="2400" dirty="0" smtClean="0"/>
              <a:t>. Но если к моменту зачисления документ еще не готов, разрешается предъявить справку о приеме документов для оформления регистрации по месту жительства.</a:t>
            </a:r>
            <a:endParaRPr lang="ru-RU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692696"/>
            <a:ext cx="6912768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 каким правилам принимают в школу детей с ОВЗ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539552" y="2168864"/>
            <a:ext cx="756084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1593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Roboto"/>
                <a:cs typeface="Roboto"/>
              </a:rPr>
              <a:t>Нужно письменное согласие родителей на обучение по адаптированным программам.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1593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Roboto"/>
                <a:cs typeface="Roboto"/>
              </a:rPr>
              <a:t>Необходимо пройти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D3BFE"/>
                </a:solidFill>
                <a:effectLst/>
                <a:latin typeface="Arial" pitchFamily="34" charset="0"/>
                <a:ea typeface="Roboto"/>
                <a:cs typeface="Roboto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4D3BFE"/>
                </a:solidFill>
                <a:effectLst/>
                <a:latin typeface="Arial" pitchFamily="34" charset="0"/>
                <a:ea typeface="Roboto"/>
                <a:cs typeface="Roboto"/>
                <a:hlinkClick r:id="rId2"/>
              </a:rPr>
              <a:t>психолого-медико-педагогическую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D3BFE"/>
                </a:solidFill>
                <a:effectLst/>
                <a:latin typeface="Arial" pitchFamily="34" charset="0"/>
                <a:ea typeface="Roboto"/>
                <a:cs typeface="Roboto"/>
                <a:hlinkClick r:id="rId2"/>
              </a:rPr>
              <a:t> комиссию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Roboto"/>
                <a:cs typeface="Roboto"/>
              </a:rPr>
              <a:t>и получить рекомендации (по желанию, но это в интересах родителей).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593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Roboto"/>
                <a:cs typeface="Roboto"/>
              </a:rPr>
              <a:t>В остальном зачисление проходит в штатном порядке.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593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8128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Как подать заявление в первый класс через </a:t>
            </a:r>
            <a:r>
              <a:rPr lang="ru-RU" sz="3600" dirty="0" err="1" smtClean="0"/>
              <a:t>Госуслуги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dirty="0"/>
          </a:p>
        </p:txBody>
      </p:sp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395536" y="2088566"/>
            <a:ext cx="7632848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159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Roboto"/>
                <a:cs typeface="Roboto"/>
              </a:rPr>
              <a:t>Перейти на портал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Roboto"/>
                <a:cs typeface="Roboto"/>
              </a:rPr>
              <a:t>госуслуги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Roboto"/>
                <a:cs typeface="Roboto"/>
              </a:rPr>
              <a:t> и набрать в поисковой строке «Запись в 1 класс».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159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Roboto"/>
                <a:cs typeface="Roboto"/>
              </a:rPr>
              <a:t>Выбрать опцию «Подать заявление».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159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Roboto"/>
                <a:cs typeface="Roboto"/>
              </a:rPr>
              <a:t>Пройти авторизацию с помощью логина и пароля.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159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Roboto"/>
                <a:cs typeface="Roboto"/>
              </a:rPr>
              <a:t>Заполнить электронную форму заявления.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159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Roboto"/>
                <a:cs typeface="Roboto"/>
              </a:rPr>
              <a:t>Убедиться в том, что заявление принято и дождаться решения школы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59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Roboto"/>
                <a:cs typeface="Roboto"/>
              </a:rPr>
              <a:t>(отслеживать статус можно в личном кабинете).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159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Roboto"/>
                <a:cs typeface="Roboto"/>
              </a:rPr>
              <a:t>Получить уведомление об успешном получении заявления.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5938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73238"/>
            <a:ext cx="8291513" cy="4535487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/>
              <a:t>Поступление ребенка в первый класс – важный и ответственный процесс. Перед тем как первоклассник сядет за школьную парту, родителям необходимо пройти процедуру зачисления, которая традиционно вызывает множество вопросов.</a:t>
            </a:r>
            <a:endParaRPr lang="ru-RU" dirty="0" smtClean="0"/>
          </a:p>
          <a:p>
            <a:r>
              <a:rPr lang="ru-RU" i="1" dirty="0" smtClean="0"/>
              <a:t> </a:t>
            </a:r>
            <a:endParaRPr lang="ru-RU" dirty="0" smtClean="0"/>
          </a:p>
          <a:p>
            <a:r>
              <a:rPr lang="ru-RU" i="1" dirty="0" smtClean="0"/>
              <a:t>Приемная кампания в первый класс в 2023 году стартует с 1 апреля. Расскажем о том, в каком порядке проходит зачисление ребенка в первый класс, как подать электронное заявление и какие документы потребуются.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2050" name="Picture 2" descr="C:\Users\User\Desktop\shkol_nik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0"/>
            <a:ext cx="4039096" cy="18515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Правовое регулирование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7992888" cy="4968552"/>
          </a:xfrm>
        </p:spPr>
        <p:txBody>
          <a:bodyPr>
            <a:noAutofit/>
          </a:bodyPr>
          <a:lstStyle/>
          <a:p>
            <a:r>
              <a:rPr lang="ru-RU" sz="1400" dirty="0" smtClean="0"/>
              <a:t>Порядок зачисления детей в первый класс в 2023-2024 учебном году регламентируется следующими документами:</a:t>
            </a:r>
          </a:p>
          <a:p>
            <a:r>
              <a:rPr lang="ru-RU" sz="1400" dirty="0" smtClean="0"/>
              <a:t>Приказом </a:t>
            </a:r>
            <a:r>
              <a:rPr lang="ru-RU" sz="1400" dirty="0" err="1" smtClean="0"/>
              <a:t>Минпросвещения</a:t>
            </a:r>
            <a:r>
              <a:rPr lang="ru-RU" sz="1400" dirty="0" smtClean="0"/>
              <a:t> от 2 сентября 2020 года №458 «Об утверждении </a:t>
            </a:r>
            <a:r>
              <a:rPr lang="ru-RU" sz="1400" dirty="0" smtClean="0">
                <a:hlinkClick r:id="rId2"/>
              </a:rPr>
              <a:t>Порядка приема на обучение по образовательным программам начального общего, основного общего и среднего общего образования»;</a:t>
            </a:r>
            <a:endParaRPr lang="ru-RU" sz="1400" dirty="0" smtClean="0"/>
          </a:p>
          <a:p>
            <a:r>
              <a:rPr lang="ru-RU" sz="1400" dirty="0" smtClean="0">
                <a:hlinkClick r:id="rId3"/>
              </a:rPr>
              <a:t>ФЗ-273 от 2012 года «Об образовании в Российской Федерации».</a:t>
            </a:r>
            <a:endParaRPr lang="ru-RU" sz="1400" dirty="0" smtClean="0"/>
          </a:p>
          <a:p>
            <a:r>
              <a:rPr lang="ru-RU" sz="1400" dirty="0" smtClean="0"/>
              <a:t>Изменения в порядке зачисления детей в первый класс в 2023 году утверждены в </a:t>
            </a:r>
            <a:r>
              <a:rPr lang="ru-RU" sz="1400" dirty="0" smtClean="0">
                <a:hlinkClick r:id="rId4"/>
              </a:rPr>
              <a:t>Приказе </a:t>
            </a:r>
            <a:r>
              <a:rPr lang="ru-RU" sz="1400" dirty="0" err="1" smtClean="0">
                <a:hlinkClick r:id="rId4"/>
              </a:rPr>
              <a:t>Минпросвещения</a:t>
            </a:r>
            <a:r>
              <a:rPr lang="ru-RU" sz="1400" dirty="0" smtClean="0">
                <a:hlinkClick r:id="rId4"/>
              </a:rPr>
              <a:t> от 30 августа 2022 года №784.</a:t>
            </a:r>
            <a:r>
              <a:rPr lang="ru-RU" sz="1400" dirty="0" smtClean="0"/>
              <a:t>Они вступят в силу с 1 марта 2023 года.</a:t>
            </a:r>
          </a:p>
          <a:p>
            <a:r>
              <a:rPr lang="ru-RU" sz="1400" dirty="0" smtClean="0"/>
              <a:t>Что изменится в 2023 году</a:t>
            </a:r>
          </a:p>
          <a:p>
            <a:r>
              <a:rPr lang="ru-RU" sz="1400" dirty="0" smtClean="0"/>
              <a:t>Изменения порядка зачисления ребенка в школу не существенные и в основном затрагивают способы отправки заявления.</a:t>
            </a:r>
          </a:p>
          <a:p>
            <a:r>
              <a:rPr lang="ru-RU" sz="1400" dirty="0" smtClean="0"/>
              <a:t>По новым правилам школы должны будут принимать заявления о зачислении ребенка в школу через портал </a:t>
            </a:r>
            <a:r>
              <a:rPr lang="ru-RU" sz="1400" dirty="0" err="1" smtClean="0"/>
              <a:t>госуслуги</a:t>
            </a:r>
            <a:r>
              <a:rPr lang="ru-RU" sz="1400" dirty="0" smtClean="0"/>
              <a:t>. В 2022 году возможность подать заявление через </a:t>
            </a:r>
            <a:r>
              <a:rPr lang="ru-RU" sz="1400" dirty="0" err="1" smtClean="0"/>
              <a:t>госуслуги</a:t>
            </a:r>
            <a:r>
              <a:rPr lang="ru-RU" sz="1400" dirty="0" smtClean="0"/>
              <a:t> была только у жителей </a:t>
            </a:r>
            <a:r>
              <a:rPr lang="ru-RU" sz="1400" dirty="0" err="1" smtClean="0"/>
              <a:t>пилотных</a:t>
            </a:r>
            <a:r>
              <a:rPr lang="ru-RU" sz="1400" dirty="0" smtClean="0"/>
              <a:t> регионов. В личный кабинет родителя заранее придет уведомление о возможности передать электронное заявление.</a:t>
            </a:r>
          </a:p>
          <a:p>
            <a:r>
              <a:rPr lang="ru-RU" sz="1400" dirty="0" smtClean="0"/>
              <a:t>При этом с апреля 2023 года нельзя будет отправить заявление вместе со сканами документов на электронную почту школы.</a:t>
            </a:r>
          </a:p>
          <a:p>
            <a:r>
              <a:rPr lang="ru-RU" sz="1400" dirty="0" smtClean="0"/>
              <a:t>При подаче заявления через </a:t>
            </a:r>
            <a:r>
              <a:rPr lang="ru-RU" sz="1400" dirty="0" err="1" smtClean="0"/>
              <a:t>госуслуги</a:t>
            </a:r>
            <a:r>
              <a:rPr lang="ru-RU" sz="1400" dirty="0" smtClean="0"/>
              <a:t> кола не вправе запрашивать дополнительные документы, но может запросить только документальное подтверждение имеющихся льгот. </a:t>
            </a:r>
          </a:p>
          <a:p>
            <a:r>
              <a:rPr lang="ru-RU" sz="1400" dirty="0" smtClean="0"/>
              <a:t>С 2023 года школа обязана будет размещать сведения о количестве свободных мест для первоклассников, которые не проживают на закрепленной территории.</a:t>
            </a:r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147248" cy="1368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Когда подавать заявление о зачислении ребенка в первый класс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7715200" cy="439252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 2023 года регионы вправе самостоятельно определять дату старта приемной кампании в 1 класс. Зачисление должно начаться не позднее 1 апреля.</a:t>
            </a:r>
          </a:p>
          <a:p>
            <a:r>
              <a:rPr lang="ru-RU" dirty="0" smtClean="0"/>
              <a:t>Большинство регионов будут принимать будущих школьников в 1 класс в</a:t>
            </a:r>
          </a:p>
          <a:p>
            <a:r>
              <a:rPr lang="ru-RU" dirty="0" smtClean="0"/>
              <a:t>привычные даты — с 1 апреля по 5 сентября. Прием детей в 1 класс проходит в два этапа.</a:t>
            </a:r>
          </a:p>
          <a:p>
            <a:r>
              <a:rPr lang="ru-RU" b="1" dirty="0" smtClean="0"/>
              <a:t>Первый этап – с 1 апреля 2023 года по 30 июня. </a:t>
            </a:r>
            <a:r>
              <a:rPr lang="ru-RU" dirty="0" smtClean="0"/>
              <a:t>На этом этапе подают заявление те дети, которые проживают на закрепленной территории (в том же районе, в котором находится школа), а также льготники, обладающие преимущественным/ первоочередным правом на зачисление в школу.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Прием документов для детей по прописке завершается </a:t>
            </a:r>
            <a:r>
              <a:rPr lang="ru-RU" b="1" dirty="0" smtClean="0"/>
              <a:t>30 июня 2023 года.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5.jpeg"/>
          <p:cNvPicPr>
            <a:picLocks noGrp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2030413"/>
            <a:ext cx="7239000" cy="4005262"/>
          </a:xfrm>
          <a:prstGeom prst="rect">
            <a:avLst/>
          </a:prstGeom>
        </p:spPr>
      </p:pic>
      <p:pic>
        <p:nvPicPr>
          <p:cNvPr id="3074" name="Picture 2" descr="C:\Users\User\Desktop\img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332656"/>
            <a:ext cx="3528392" cy="13681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125538"/>
            <a:ext cx="8229600" cy="5472112"/>
          </a:xfrm>
        </p:spPr>
        <p:txBody>
          <a:bodyPr>
            <a:normAutofit fontScale="55000" lnSpcReduction="20000"/>
          </a:bodyPr>
          <a:lstStyle/>
          <a:p>
            <a:r>
              <a:rPr lang="ru-RU" sz="3200" b="1" dirty="0" smtClean="0"/>
              <a:t>Второй этап пройдет с 6 июля по 5 сентября 2023 года. </a:t>
            </a:r>
            <a:r>
              <a:rPr lang="ru-RU" sz="3200" dirty="0" smtClean="0"/>
              <a:t>На этом этапе заявление на зачисление в школу подают дети независимо от места их проживания. То есть тем,</a:t>
            </a:r>
          </a:p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примут детей только в том случае, если остались свободные места. </a:t>
            </a:r>
            <a:r>
              <a:rPr lang="ru-RU" sz="3200" dirty="0" smtClean="0"/>
              <a:t>Отправлять заявление в школу не по прописке раньше 6 июля бессмысленно, так как его не примут.</a:t>
            </a:r>
          </a:p>
          <a:p>
            <a:r>
              <a:rPr lang="ru-RU" sz="3200" dirty="0" smtClean="0"/>
              <a:t> </a:t>
            </a:r>
          </a:p>
          <a:p>
            <a:r>
              <a:rPr lang="ru-RU" sz="3200" dirty="0" smtClean="0"/>
              <a:t>Информацию о том, </a:t>
            </a:r>
            <a:r>
              <a:rPr lang="ru-RU" sz="3200" b="1" dirty="0" smtClean="0"/>
              <a:t>остались ли в школе свободные места после зачисления на первом этапе, образовательные учреждения должны опубликовать до 5 июля.</a:t>
            </a:r>
          </a:p>
          <a:p>
            <a:r>
              <a:rPr lang="ru-RU" sz="3200" b="1" dirty="0" smtClean="0"/>
              <a:t> </a:t>
            </a:r>
            <a:endParaRPr lang="ru-RU" sz="3200" dirty="0" smtClean="0"/>
          </a:p>
          <a:p>
            <a:r>
              <a:rPr lang="ru-RU" sz="3200" dirty="0" smtClean="0"/>
              <a:t>Очередность подачи заявления на первом этапе значения не имеет – то есть те, кто подал заявление 1 апреля, не имеет преимуществ перед теми, кто направил документы 1 июня.</a:t>
            </a:r>
          </a:p>
          <a:p>
            <a:r>
              <a:rPr lang="ru-RU" sz="3200" dirty="0" smtClean="0"/>
              <a:t> </a:t>
            </a:r>
          </a:p>
          <a:p>
            <a:r>
              <a:rPr lang="ru-RU" sz="3200" dirty="0" smtClean="0"/>
              <a:t>На втором этапе детей зачисляют на свободные места в порядке очередности, поэтому дата подачи заявления в этом случае имеет значение. Льготы при зачислении детей на втором этапе не действуют – все места распределяются строго по очереди без учета привилегий.</a:t>
            </a:r>
          </a:p>
          <a:p>
            <a:r>
              <a:rPr lang="ru-RU" sz="3200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256094" cy="23042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подать заявление на зачисление в 1 класс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8064896" cy="396044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9600" dirty="0" smtClean="0"/>
              <a:t>Направить документы и заявление для поступления в школу можно </a:t>
            </a:r>
            <a:r>
              <a:rPr lang="ru-RU" sz="9600" dirty="0" err="1" smtClean="0"/>
              <a:t>очно</a:t>
            </a:r>
            <a:r>
              <a:rPr lang="ru-RU" sz="9600" dirty="0" smtClean="0"/>
              <a:t> или в формате </a:t>
            </a:r>
            <a:r>
              <a:rPr lang="ru-RU" sz="9600" dirty="0" err="1" smtClean="0"/>
              <a:t>онлайн</a:t>
            </a:r>
            <a:r>
              <a:rPr lang="ru-RU" sz="9600" dirty="0" smtClean="0"/>
              <a:t>. В 2023 году заявление на зачисление в 1 класс передают одним из способов на выбор:</a:t>
            </a:r>
          </a:p>
          <a:p>
            <a:pPr algn="just"/>
            <a:r>
              <a:rPr lang="ru-RU" sz="9600" dirty="0" smtClean="0"/>
              <a:t> </a:t>
            </a:r>
          </a:p>
          <a:p>
            <a:pPr algn="just"/>
            <a:r>
              <a:rPr lang="ru-RU" sz="9600" dirty="0" smtClean="0"/>
              <a:t>через портал </a:t>
            </a:r>
            <a:r>
              <a:rPr lang="ru-RU" sz="9600" dirty="0" err="1" smtClean="0"/>
              <a:t>Госуслуги</a:t>
            </a:r>
            <a:r>
              <a:rPr lang="ru-RU" sz="9600" dirty="0" smtClean="0"/>
              <a:t>;</a:t>
            </a:r>
          </a:p>
          <a:p>
            <a:pPr algn="just"/>
            <a:r>
              <a:rPr lang="ru-RU" sz="9600" dirty="0" smtClean="0"/>
              <a:t>через региональный портал </a:t>
            </a:r>
            <a:r>
              <a:rPr lang="ru-RU" sz="9600" dirty="0" err="1" smtClean="0"/>
              <a:t>Госуслуг</a:t>
            </a:r>
            <a:r>
              <a:rPr lang="ru-RU" sz="9600" dirty="0" smtClean="0"/>
              <a:t>;</a:t>
            </a:r>
          </a:p>
          <a:p>
            <a:pPr algn="just"/>
            <a:r>
              <a:rPr lang="ru-RU" sz="9600" dirty="0" smtClean="0"/>
              <a:t>по почте заказным письмом с уведомлением о вручении;</a:t>
            </a:r>
          </a:p>
          <a:p>
            <a:pPr algn="just"/>
            <a:r>
              <a:rPr lang="ru-RU" sz="9600" dirty="0" smtClean="0"/>
              <a:t>лично в школе.</a:t>
            </a:r>
          </a:p>
          <a:p>
            <a:pPr algn="just"/>
            <a:r>
              <a:rPr lang="ru-RU" sz="9600" dirty="0" smtClean="0"/>
              <a:t> </a:t>
            </a:r>
          </a:p>
          <a:p>
            <a:r>
              <a:rPr lang="ru-RU" sz="3600" dirty="0" smtClean="0"/>
              <a:t> 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Сколько лет должно быть ребенку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На момент поступления в школу ребенку должно быть </a:t>
            </a:r>
            <a:r>
              <a:rPr lang="ru-RU" b="1" dirty="0" smtClean="0"/>
              <a:t>не менее 6,5 лет и не более 8 лет. Если ребенок младше 7 лет, то у него не должно быть противопоказаний для посещения школы по состоянию здоровья.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dirty="0" smtClean="0"/>
              <a:t>Родители вправе обратиться с заявлением в школу, чтобы их ребенка зачислили в первый класс раньше 6,5 лет или позже 8 лет. Но предварительно им необходимо получить разрешение от учредителя школы и пройти медицинскую комиссию ПМПК, подтверждающую готовность ребенка до 6,5 лет к прохождению образовательной программы.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Обращаться с подобной просьбой необходимо в комитет (департамент) образования или администрацию района. Но нужно учесть, что удовлетворять заявление родителей учредители не обязаны (согласно </a:t>
            </a:r>
            <a:r>
              <a:rPr lang="ru-RU" dirty="0" smtClean="0">
                <a:hlinkClick r:id="rId2"/>
              </a:rPr>
              <a:t>ч.1 ст.67 273-ФЗ «Об образовании»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7239000" cy="1368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 кого есть льготы по зачислению в первый класс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Льготами по зачислению ребенка в 1 класс обладают дети с первоочередным, преимущественным или внеочередным правом зачисления.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158</TotalTime>
  <Words>756</Words>
  <Application>Microsoft Office PowerPoint</Application>
  <PresentationFormat>Экран (4:3)</PresentationFormat>
  <Paragraphs>100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 ОБРАЗОВАНИЕ Все про зачисление ребенка в первый класс в 2023 году: действующие правила, сроки, перечень документов, льготники и прочие нюансы </vt:lpstr>
      <vt:lpstr>Слайд 2</vt:lpstr>
      <vt:lpstr>Правовое регулирование </vt:lpstr>
      <vt:lpstr> Когда подавать заявление о зачислении ребенка в первый класс  </vt:lpstr>
      <vt:lpstr>Слайд 5</vt:lpstr>
      <vt:lpstr>Слайд 6</vt:lpstr>
      <vt:lpstr>Как подать заявление на зачисление в 1 класс   </vt:lpstr>
      <vt:lpstr>        Сколько лет должно быть ребенку</vt:lpstr>
      <vt:lpstr>       У кого есть льготы по зачислению в первый класс </vt:lpstr>
      <vt:lpstr> Первоочередным правом зачисления обладают дети: </vt:lpstr>
      <vt:lpstr>Слайд 11</vt:lpstr>
      <vt:lpstr>Слайд 12</vt:lpstr>
      <vt:lpstr>Слайд 13</vt:lpstr>
      <vt:lpstr>Список документов,которые нужны для зачисления в школу</vt:lpstr>
      <vt:lpstr>Слайд 15</vt:lpstr>
      <vt:lpstr>По каким правилам принимают в школу детей с ОВЗ </vt:lpstr>
      <vt:lpstr>  Как подать заявление в первый класс через Госуслуги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ОБРАЗОВАНИЕ Все про зачисление ребенка в первый класс в 2023 году: действующие правила, сроки, перечень документов, льготники и прочие нюансы</dc:title>
  <dc:creator>User</dc:creator>
  <cp:lastModifiedBy>User</cp:lastModifiedBy>
  <cp:revision>16</cp:revision>
  <dcterms:created xsi:type="dcterms:W3CDTF">2023-03-16T10:25:46Z</dcterms:created>
  <dcterms:modified xsi:type="dcterms:W3CDTF">2023-03-17T19:38:00Z</dcterms:modified>
</cp:coreProperties>
</file>